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57" r:id="rId3"/>
    <p:sldId id="279" r:id="rId4"/>
    <p:sldId id="258" r:id="rId5"/>
    <p:sldId id="274" r:id="rId6"/>
    <p:sldId id="275" r:id="rId7"/>
    <p:sldId id="263" r:id="rId8"/>
    <p:sldId id="278" r:id="rId9"/>
    <p:sldId id="264" r:id="rId10"/>
    <p:sldId id="265" r:id="rId11"/>
    <p:sldId id="277" r:id="rId12"/>
    <p:sldId id="266" r:id="rId13"/>
    <p:sldId id="27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D3BD4-AFF9-4CEF-AF4E-8DC021952942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BA8CD-45B6-42D2-ABCE-A424A8238A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6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BA8CD-45B6-42D2-ABCE-A424A8238A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3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F51-2843-408B-B851-870F5924972D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F881-0FD4-4E82-8DDF-D44B04E0A22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2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F51-2843-408B-B851-870F5924972D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F881-0FD4-4E82-8DDF-D44B04E0A22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F51-2843-408B-B851-870F5924972D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F881-0FD4-4E82-8DDF-D44B04E0A22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42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F51-2843-408B-B851-870F5924972D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F881-0FD4-4E82-8DDF-D44B04E0A22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663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F51-2843-408B-B851-870F5924972D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F881-0FD4-4E82-8DDF-D44B04E0A22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5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F51-2843-408B-B851-870F5924972D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F881-0FD4-4E82-8DDF-D44B04E0A22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3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F51-2843-408B-B851-870F5924972D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F881-0FD4-4E82-8DDF-D44B04E0A22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61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F51-2843-408B-B851-870F5924972D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F881-0FD4-4E82-8DDF-D44B04E0A22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7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F51-2843-408B-B851-870F5924972D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F881-0FD4-4E82-8DDF-D44B04E0A22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8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F51-2843-408B-B851-870F5924972D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F881-0FD4-4E82-8DDF-D44B04E0A22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7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F51-2843-408B-B851-870F5924972D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F881-0FD4-4E82-8DDF-D44B04E0A22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5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F51-2843-408B-B851-870F5924972D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F881-0FD4-4E82-8DDF-D44B04E0A22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37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F51-2843-408B-B851-870F5924972D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F881-0FD4-4E82-8DDF-D44B04E0A22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4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F51-2843-408B-B851-870F5924972D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F881-0FD4-4E82-8DDF-D44B04E0A22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9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F51-2843-408B-B851-870F5924972D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F881-0FD4-4E82-8DDF-D44B04E0A22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5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F51-2843-408B-B851-870F5924972D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F881-0FD4-4E82-8DDF-D44B04E0A22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9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F51-2843-408B-B851-870F5924972D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F881-0FD4-4E82-8DDF-D44B04E0A22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5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ECCF51-2843-408B-B851-870F5924972D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F881-0FD4-4E82-8DDF-D44B04E0A22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88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6750" y="4069080"/>
            <a:ext cx="6918960" cy="1554480"/>
          </a:xfrm>
        </p:spPr>
        <p:txBody>
          <a:bodyPr>
            <a:noAutofit/>
          </a:bodyPr>
          <a:lstStyle/>
          <a:p>
            <a:pPr algn="ctr"/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Кафедра </a:t>
            </a:r>
            <a:r>
              <a:rPr lang="uk-UA" sz="3200" dirty="0"/>
              <a:t>Акустичних</a:t>
            </a:r>
            <a:r>
              <a:rPr lang="ru-RU" sz="3200" dirty="0"/>
              <a:t> та </a:t>
            </a:r>
            <a:r>
              <a:rPr lang="uk-UA" sz="3200" dirty="0"/>
              <a:t>Мультимедійних</a:t>
            </a:r>
            <a:r>
              <a:rPr lang="ru-RU" sz="3200" dirty="0"/>
              <a:t> </a:t>
            </a:r>
            <a:r>
              <a:rPr lang="uk-UA" sz="3200" dirty="0"/>
              <a:t>Електронних</a:t>
            </a:r>
            <a:r>
              <a:rPr lang="ru-RU" sz="3200" dirty="0"/>
              <a:t> систем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3500" y="5516880"/>
            <a:ext cx="3830320" cy="11430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uk-UA" dirty="0"/>
              <a:t>Виконали: Драговоз С.В.</a:t>
            </a:r>
          </a:p>
          <a:p>
            <a:pPr algn="r"/>
            <a:r>
              <a:rPr lang="uk-UA" dirty="0"/>
              <a:t>                 </a:t>
            </a:r>
            <a:r>
              <a:rPr lang="uk-UA" dirty="0" err="1"/>
              <a:t>Гречанюк</a:t>
            </a:r>
            <a:r>
              <a:rPr lang="uk-UA" dirty="0"/>
              <a:t> Б.О.</a:t>
            </a:r>
          </a:p>
          <a:p>
            <a:r>
              <a:rPr lang="uk-UA" dirty="0"/>
              <a:t>                      </a:t>
            </a:r>
            <a:r>
              <a:rPr lang="uk-UA" dirty="0" err="1"/>
              <a:t>ШУбін</a:t>
            </a:r>
            <a:r>
              <a:rPr lang="uk-UA" dirty="0"/>
              <a:t> М.Д.</a:t>
            </a:r>
          </a:p>
          <a:p>
            <a:r>
              <a:rPr lang="uk-UA" dirty="0"/>
              <a:t>                      Нестеренко О.С.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322580"/>
            <a:ext cx="3885514" cy="563118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FFD162A-2E78-48E8-AE2E-F05585ECDC87}"/>
              </a:ext>
            </a:extLst>
          </p:cNvPr>
          <p:cNvSpPr txBox="1">
            <a:spLocks/>
          </p:cNvSpPr>
          <p:nvPr/>
        </p:nvSpPr>
        <p:spPr>
          <a:xfrm>
            <a:off x="4883183" y="259080"/>
            <a:ext cx="6918960" cy="6945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dirty="0"/>
              <a:t>Факультет електроніки</a:t>
            </a:r>
            <a:endParaRPr lang="ru-RU" sz="4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8FF91A-02FD-440A-964A-71115BAEB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0" y="749166"/>
            <a:ext cx="3749039" cy="34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980" y="2722880"/>
            <a:ext cx="6690360" cy="3073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Лінукс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портована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на мейнфреймах та суперкомп'ютерах, так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(смартфони, планшетні ПК,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маршрутизатори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 (роутери),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телевізорами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консолями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1990-х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комп'ютери.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60" y="340360"/>
            <a:ext cx="6301740" cy="2382520"/>
          </a:xfrm>
          <a:prstGeom prst="rect">
            <a:avLst/>
          </a:prstGeom>
        </p:spPr>
      </p:pic>
      <p:pic>
        <p:nvPicPr>
          <p:cNvPr id="3074" name="Picture 2" descr="Картинки по запросу linu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16" y="2722880"/>
            <a:ext cx="3855188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330700" y="1168400"/>
            <a:ext cx="75038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станом на березень 2015 року його частка складала 1,21 % світового ринку операційних систем на персональних комп'ютерах (без урахування використання на серверах та спеціалізованих пристроях, але переважна більшість серверів працює на  ОС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є потужним інструментом професіоналів.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 операційна система також є предметом вивчення на нашій кафедрі.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880" y="702941"/>
            <a:ext cx="6192520" cy="3378200"/>
          </a:xfrm>
          <a:prstGeom prst="rect">
            <a:avLst/>
          </a:prstGeom>
        </p:spPr>
      </p:pic>
      <p:pic>
        <p:nvPicPr>
          <p:cNvPr id="4098" name="Picture 2" descr="Картинки по запросу linu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8" y="3615681"/>
            <a:ext cx="5292921" cy="353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11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60" y="0"/>
            <a:ext cx="3469640" cy="877888"/>
          </a:xfrm>
        </p:spPr>
        <p:txBody>
          <a:bodyPr/>
          <a:lstStyle/>
          <a:p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226" y="718820"/>
            <a:ext cx="6309360" cy="5692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даних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щонайменше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одну з областей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стандартом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ISO/IEC 2382:2015).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 даних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даних. Таким чином,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 даних,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hsto.org/getpro/habr/post_images/cc0/8a1/c7a/cc08a1c7a991322f0fdc1852b58489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86" y="3805987"/>
            <a:ext cx="3189605" cy="279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Картинки по запросу бази дани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995567"/>
            <a:ext cx="4503579" cy="29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6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413" y="655320"/>
            <a:ext cx="6529388" cy="6019800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базою даних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впорядкований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даних.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паперову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картотеку з формулярами про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дана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 даних в інформаційних системах. На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застосунки для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базами даних є одними з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найпоширеніших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прикладних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ПРИХОДЬТЕ НА НАШУ КАФЕДРУ – ВАС ЧЕКАЮТЬ  РОКИ ВЕСЕЛОГО СТУДЕНТСЬКОГО ЖИТТЯ, ОПАНУВАННЯ НОВІТНІХ ЗНАНЬ, ПЕРСПЕКТИВА ЗАХОПЛЮЮЧОЇ ТВОРЧОЇ ДІЯЛЬНОСТІ З ГІДНОЮ ОПЛАТОЮ !!!</a:t>
            </a:r>
            <a:endParaRPr lang="ru-RU" sz="3000" b="1" dirty="0"/>
          </a:p>
        </p:txBody>
      </p:sp>
      <p:sp>
        <p:nvSpPr>
          <p:cNvPr id="4" name="AutoShape 2" descr="Картинки по запросу бази дан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://bug.org.ua/wp-content/uploads/2016/10/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60735"/>
            <a:ext cx="4846527" cy="33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ТУТ ПРАЦЮЮТЬ НАШ</a:t>
            </a:r>
            <a:r>
              <a:rPr lang="uk-UA" dirty="0"/>
              <a:t>І</a:t>
            </a:r>
            <a:r>
              <a:rPr lang="ru-RU" dirty="0"/>
              <a:t> СТУДЕНТИ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109" y1="17030" x2="44851" y2="43069"/>
                        <a14:foregroundMark x1="22673" y1="31881" x2="37525" y2="48515"/>
                        <a14:foregroundMark x1="17921" y1="49802" x2="35149" y2="54554"/>
                        <a14:foregroundMark x1="27822" y1="66436" x2="39703" y2="62178"/>
                        <a14:foregroundMark x1="75050" y1="30099" x2="62079" y2="50099"/>
                        <a14:foregroundMark x1="82673" y1="45842" x2="62673" y2="56436"/>
                        <a14:foregroundMark x1="74455" y1="63663" x2="60594" y2="61287"/>
                        <a14:foregroundMark x1="15446" y1="80000" x2="23663" y2="80000"/>
                        <a14:foregroundMark x1="28515" y1="77030" x2="28812" y2="82772"/>
                        <a14:foregroundMark x1="83861" y1="75743" x2="84158" y2="83960"/>
                        <a14:foregroundMark x1="79010" y1="79703" x2="71188" y2="80297"/>
                        <a14:foregroundMark x1="67822" y1="76733" x2="65050" y2="84257"/>
                        <a14:foregroundMark x1="45149" y1="75149" x2="48416" y2="81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8" y="937619"/>
            <a:ext cx="2590351" cy="25903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53" y="1419919"/>
            <a:ext cx="3862838" cy="1553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20" y="1314779"/>
            <a:ext cx="3698240" cy="20152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13" y="3429000"/>
            <a:ext cx="3703467" cy="12712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ABF727-37BC-48BC-BBE6-D0E14C38C1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2775406"/>
            <a:ext cx="3381118" cy="24344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DD780D-ED04-44A7-B1BB-66F297073878}"/>
              </a:ext>
            </a:extLst>
          </p:cNvPr>
          <p:cNvSpPr txBox="1"/>
          <p:nvPr/>
        </p:nvSpPr>
        <p:spPr>
          <a:xfrm>
            <a:off x="1128584" y="5328064"/>
            <a:ext cx="10399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atin typeface="+mj-lt"/>
              </a:rPr>
              <a:t>Приходьте до нас</a:t>
            </a:r>
          </a:p>
          <a:p>
            <a:r>
              <a:rPr lang="uk-UA" sz="3200" b="1" dirty="0">
                <a:latin typeface="+mj-lt"/>
              </a:rPr>
              <a:t>                  - це найкращий вибір на все життя!</a:t>
            </a:r>
          </a:p>
        </p:txBody>
      </p:sp>
    </p:spTree>
    <p:extLst>
      <p:ext uri="{BB962C8B-B14F-4D97-AF65-F5344CB8AC3E}">
        <p14:creationId xmlns:p14="http://schemas.microsoft.com/office/powerpoint/2010/main" val="196442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511" y="198718"/>
            <a:ext cx="7507289" cy="728382"/>
          </a:xfrm>
        </p:spPr>
        <p:txBody>
          <a:bodyPr/>
          <a:lstStyle/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бачили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символ СЄ?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3867" y="914400"/>
            <a:ext cx="7336634" cy="2846349"/>
          </a:xfrm>
        </p:spPr>
        <p:txBody>
          <a:bodyPr>
            <a:normAutofit/>
          </a:bodyPr>
          <a:lstStyle/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засвідчує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директив ЄС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гармонізованим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стандартам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Союзу, 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пройшов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директивам.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нешкідливий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8" name="Picture 4" descr="Результат пошуку зображень за запитом &quot;CE Mark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647700"/>
            <a:ext cx="4829175" cy="362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3760749"/>
            <a:ext cx="64897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  2014/30/ЕС,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року,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Mark).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Парламенту,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з контролю над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ринком ЄС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 СЕ.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" y="3439129"/>
            <a:ext cx="4448315" cy="28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6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713" y="213360"/>
            <a:ext cx="6262688" cy="6200140"/>
          </a:xfrm>
        </p:spPr>
        <p:txBody>
          <a:bodyPr>
            <a:noAutofit/>
          </a:bodyPr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Директивою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електроприлади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електрообладнання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розміщують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ввозять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союзу, 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спроектовані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не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створювала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завад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порушити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телекомунікаційного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обладнання.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радіоелектронні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передбачуваним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за, 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допустимими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стандартами 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гармонізованими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рівнями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завад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знак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електромагнітної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сумісності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нормального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фунціонування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приладів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Наша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Результат пошуку зображень за запитом &quot;CE Mark technica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16825" r="23822" b="18786"/>
          <a:stretch/>
        </p:blipFill>
        <p:spPr bwMode="auto">
          <a:xfrm>
            <a:off x="6891195" y="3811549"/>
            <a:ext cx="4448315" cy="27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377" y="789622"/>
            <a:ext cx="4171949" cy="26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79525"/>
            <a:ext cx="7139940" cy="1325563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Актуальність</a:t>
            </a:r>
            <a:r>
              <a:rPr lang="ru-RU" sz="3200" b="1" dirty="0"/>
              <a:t> </a:t>
            </a:r>
            <a:r>
              <a:rPr lang="ru-RU" sz="3200" b="1" dirty="0" err="1"/>
              <a:t>проблеми</a:t>
            </a:r>
            <a:r>
              <a:rPr lang="ru-RU" sz="3200" b="1" dirty="0"/>
              <a:t> </a:t>
            </a:r>
            <a:r>
              <a:rPr lang="ru-RU" sz="3200" b="1" dirty="0" err="1"/>
              <a:t>електромагнітної</a:t>
            </a:r>
            <a:r>
              <a:rPr lang="ru-RU" sz="3200" b="1" dirty="0"/>
              <a:t> </a:t>
            </a:r>
            <a:r>
              <a:rPr lang="ru-RU" sz="3200" b="1" dirty="0" err="1"/>
              <a:t>сумісності</a:t>
            </a:r>
            <a:r>
              <a:rPr lang="ru-RU" sz="3200" b="1" dirty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54679"/>
            <a:ext cx="10515600" cy="3022283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ОТЖЕ 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сумісність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(ЕМС)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ненавмисних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неприпустимих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Результат пошуку зображень за запитом &quot;ЕМС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341" y="1600348"/>
            <a:ext cx="3683692" cy="156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0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Електроживлення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812" y="1152983"/>
            <a:ext cx="11736388" cy="9044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Електроживлення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наука, початок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є фундаментом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радіоелектронних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s://lh6.googleusercontent.com/kKVkafAw-cTiCWm6AEiORJeEwydqqqRO6mLW9oX_76z_9qbYTvhIWyIItTrjPVmSxT8T0Mb1F7a_ZHHRwBPQud-v5MZUq9UQFIuAIynTxYtrQLyQhkz28UXOBzfi7kavEp-Re5O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" y="2715577"/>
            <a:ext cx="57340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1100" y="2057400"/>
            <a:ext cx="561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нормального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радіоелектронної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ЕМС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навантажувальним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колом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мережею,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імпедансу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577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Мікропроцесорна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79010"/>
            <a:ext cx="8116888" cy="3281081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Мікропроцесор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(МП)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видачу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інформації. Конструктивно МП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мікропроцесорах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інформації. Без них складно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lh5.googleusercontent.com/QrmarEa4rmeBvNfzBANuftVSRXNjova3WcOdOo0rQrFm-856MOcAxIUadpnFZq4rLSzLfmc_IMAxaAnIWOOMHoXTjXwyTwMqY1yMRSBO6BCyJBgijIzz5T2TuLH-AYOf-lOst-5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59" y="2379010"/>
            <a:ext cx="37147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3.googleusercontent.com/IML9qO1vaZ51XGslhLSdgoVLVoTpuA11KsLySZRND3qxIUzNTwwiBQfUVj_L_c5MWKNkLJ7DoKkwykz1rNK4W9XU_hf-Oc2Y1Tgrs97vEw0weW4hxT0l98oTjY740GjQi1IZTV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58" y="514124"/>
            <a:ext cx="24669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h3.googleusercontent.com/fQjZfNTGP26ijTZI1hIQYiGv2FpYNtZ4P-9sQZMqiYu0s8O1Zhdk9a_5zQ2q_dnsXhb3PG6L8mEe_at3fYYY8UsajonYdEjfOu60g12B8rrWoc-76sWMc5MSgJalCiMLEYBRLSw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1152982"/>
            <a:ext cx="1668276" cy="131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1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032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                    </a:t>
            </a:r>
            <a:r>
              <a:rPr lang="ru-RU" dirty="0" err="1"/>
              <a:t>Цифрова</a:t>
            </a:r>
            <a:r>
              <a:rPr lang="ru-RU" dirty="0"/>
              <a:t> </a:t>
            </a:r>
            <a:r>
              <a:rPr lang="ru-RU" dirty="0" err="1"/>
              <a:t>схемотехніка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4498" y="1339056"/>
            <a:ext cx="4762501" cy="4218782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/>
              <a:t>У </a:t>
            </a:r>
            <a:r>
              <a:rPr lang="ru-RU" sz="3800" dirty="0" err="1"/>
              <a:t>техніці</a:t>
            </a:r>
            <a:r>
              <a:rPr lang="ru-RU" sz="3800" dirty="0"/>
              <a:t> </a:t>
            </a:r>
            <a:r>
              <a:rPr lang="ru-RU" sz="3800" dirty="0" err="1"/>
              <a:t>зв'язку</a:t>
            </a:r>
            <a:r>
              <a:rPr lang="ru-RU" sz="3800" dirty="0"/>
              <a:t> і </a:t>
            </a:r>
            <a:r>
              <a:rPr lang="ru-RU" sz="3800" dirty="0" err="1"/>
              <a:t>управління</a:t>
            </a:r>
            <a:r>
              <a:rPr lang="ru-RU" sz="3800" dirty="0"/>
              <a:t>, в </a:t>
            </a:r>
            <a:r>
              <a:rPr lang="ru-RU" sz="3800" dirty="0" err="1"/>
              <a:t>радіолокації</a:t>
            </a:r>
            <a:r>
              <a:rPr lang="ru-RU" sz="3800" dirty="0"/>
              <a:t>, </a:t>
            </a:r>
            <a:r>
              <a:rPr lang="ru-RU" sz="3800" dirty="0" err="1"/>
              <a:t>обчислювальній</a:t>
            </a:r>
            <a:r>
              <a:rPr lang="ru-RU" sz="3800" dirty="0"/>
              <a:t> </a:t>
            </a:r>
            <a:r>
              <a:rPr lang="ru-RU" sz="3800" dirty="0" err="1"/>
              <a:t>техніці</a:t>
            </a:r>
            <a:r>
              <a:rPr lang="ru-RU" sz="3800" dirty="0"/>
              <a:t> та </a:t>
            </a:r>
            <a:r>
              <a:rPr lang="ru-RU" sz="3800" dirty="0" err="1"/>
              <a:t>інших</a:t>
            </a:r>
            <a:r>
              <a:rPr lang="ru-RU" sz="3800" dirty="0"/>
              <a:t> областях </a:t>
            </a:r>
            <a:r>
              <a:rPr lang="ru-RU" sz="3800" dirty="0" err="1"/>
              <a:t>радіоелектроніки</a:t>
            </a:r>
            <a:r>
              <a:rPr lang="ru-RU" sz="3800" dirty="0"/>
              <a:t> широко </a:t>
            </a:r>
            <a:r>
              <a:rPr lang="ru-RU" sz="3800" dirty="0" err="1"/>
              <a:t>застосовуються</a:t>
            </a:r>
            <a:r>
              <a:rPr lang="ru-RU" sz="3800" dirty="0"/>
              <a:t> </a:t>
            </a:r>
            <a:r>
              <a:rPr lang="ru-RU" sz="3800" dirty="0" err="1"/>
              <a:t>імпульсні</a:t>
            </a:r>
            <a:r>
              <a:rPr lang="ru-RU" sz="3800" dirty="0"/>
              <a:t> і </a:t>
            </a:r>
            <a:r>
              <a:rPr lang="ru-RU" sz="3800" dirty="0" err="1"/>
              <a:t>цифрові</a:t>
            </a:r>
            <a:r>
              <a:rPr lang="ru-RU" sz="3800" dirty="0"/>
              <a:t> </a:t>
            </a:r>
            <a:r>
              <a:rPr lang="ru-RU" sz="3800" dirty="0" err="1"/>
              <a:t>пристрої</a:t>
            </a:r>
            <a:r>
              <a:rPr lang="ru-RU" sz="3800" dirty="0"/>
              <a:t>. </a:t>
            </a:r>
            <a:r>
              <a:rPr lang="ru-RU" sz="3800" dirty="0" err="1"/>
              <a:t>Ці</a:t>
            </a:r>
            <a:r>
              <a:rPr lang="ru-RU" sz="3800" dirty="0"/>
              <a:t> </a:t>
            </a:r>
            <a:r>
              <a:rPr lang="ru-RU" sz="3800" dirty="0" err="1"/>
              <a:t>пристрої</a:t>
            </a:r>
            <a:r>
              <a:rPr lang="ru-RU" sz="3800" dirty="0"/>
              <a:t> </a:t>
            </a:r>
            <a:r>
              <a:rPr lang="ru-RU" sz="3800" dirty="0" err="1"/>
              <a:t>призначені</a:t>
            </a:r>
            <a:r>
              <a:rPr lang="ru-RU" sz="3800" dirty="0"/>
              <a:t> для </a:t>
            </a:r>
            <a:r>
              <a:rPr lang="ru-RU" sz="3800" dirty="0" err="1"/>
              <a:t>формування</a:t>
            </a:r>
            <a:r>
              <a:rPr lang="ru-RU" sz="3800" dirty="0"/>
              <a:t> та </a:t>
            </a:r>
            <a:r>
              <a:rPr lang="ru-RU" sz="3800" dirty="0" err="1"/>
              <a:t>перетворення</a:t>
            </a:r>
            <a:r>
              <a:rPr lang="ru-RU" sz="3800" dirty="0"/>
              <a:t> </a:t>
            </a:r>
            <a:r>
              <a:rPr lang="ru-RU" sz="3800" dirty="0" err="1"/>
              <a:t>електричних</a:t>
            </a:r>
            <a:r>
              <a:rPr lang="ru-RU" sz="3800" dirty="0"/>
              <a:t> сигналів, </a:t>
            </a:r>
            <a:r>
              <a:rPr lang="ru-RU" sz="3800" dirty="0" err="1"/>
              <a:t>що</a:t>
            </a:r>
            <a:r>
              <a:rPr lang="ru-RU" sz="3800" dirty="0"/>
              <a:t> </a:t>
            </a:r>
            <a:r>
              <a:rPr lang="ru-RU" sz="3800" dirty="0" err="1"/>
              <a:t>мають</a:t>
            </a:r>
            <a:r>
              <a:rPr lang="ru-RU" sz="3800" dirty="0"/>
              <a:t> характер </a:t>
            </a:r>
            <a:r>
              <a:rPr lang="ru-RU" sz="3800" dirty="0" err="1"/>
              <a:t>імпульсів</a:t>
            </a:r>
            <a:r>
              <a:rPr lang="ru-RU" sz="3800" dirty="0"/>
              <a:t> і </a:t>
            </a:r>
            <a:r>
              <a:rPr lang="ru-RU" sz="3800" dirty="0" err="1"/>
              <a:t>перепадів</a:t>
            </a:r>
            <a:r>
              <a:rPr lang="ru-RU" sz="3800" dirty="0"/>
              <a:t> </a:t>
            </a:r>
            <a:r>
              <a:rPr lang="ru-RU" sz="3800" dirty="0" err="1"/>
              <a:t>напруги</a:t>
            </a:r>
            <a:r>
              <a:rPr lang="ru-RU" sz="3800" dirty="0"/>
              <a:t> (</a:t>
            </a:r>
            <a:r>
              <a:rPr lang="ru-RU" sz="3800" dirty="0" err="1"/>
              <a:t>потенціалів</a:t>
            </a:r>
            <a:r>
              <a:rPr lang="ru-RU" sz="3800" dirty="0"/>
              <a:t>) </a:t>
            </a:r>
            <a:r>
              <a:rPr lang="ru-RU" sz="3800" dirty="0" err="1"/>
              <a:t>або</a:t>
            </a:r>
            <a:r>
              <a:rPr lang="ru-RU" sz="3800" dirty="0"/>
              <a:t> струму, а </a:t>
            </a:r>
            <a:r>
              <a:rPr lang="ru-RU" sz="3800" dirty="0" err="1"/>
              <a:t>також</a:t>
            </a:r>
            <a:r>
              <a:rPr lang="ru-RU" sz="3800" dirty="0"/>
              <a:t> для </a:t>
            </a:r>
            <a:r>
              <a:rPr lang="ru-RU" sz="3800" dirty="0" err="1"/>
              <a:t>управління</a:t>
            </a:r>
            <a:r>
              <a:rPr lang="ru-RU" sz="3800" dirty="0"/>
              <a:t> </a:t>
            </a:r>
            <a:r>
              <a:rPr lang="ru-RU" sz="3800" dirty="0" err="1"/>
              <a:t>інформацією</a:t>
            </a:r>
            <a:r>
              <a:rPr lang="ru-RU" sz="3800" dirty="0"/>
              <a:t>, </a:t>
            </a:r>
            <a:r>
              <a:rPr lang="ru-RU" sz="3800" dirty="0" err="1"/>
              <a:t>представленою</a:t>
            </a:r>
            <a:r>
              <a:rPr lang="ru-RU" sz="3800" dirty="0"/>
              <a:t> </a:t>
            </a:r>
            <a:r>
              <a:rPr lang="ru-RU" sz="3800" dirty="0" err="1"/>
              <a:t>згаданими</a:t>
            </a:r>
            <a:r>
              <a:rPr lang="ru-RU" sz="3800" dirty="0"/>
              <a:t> </a:t>
            </a:r>
            <a:r>
              <a:rPr lang="ru-RU" sz="3600" dirty="0"/>
              <a:t>сигналами, і </a:t>
            </a:r>
            <a:r>
              <a:rPr lang="ru-RU" sz="3600" dirty="0" err="1"/>
              <a:t>її</a:t>
            </a:r>
            <a:r>
              <a:rPr lang="ru-RU" sz="3600" dirty="0"/>
              <a:t> </a:t>
            </a:r>
            <a:r>
              <a:rPr lang="ru-RU" sz="3600" dirty="0" err="1"/>
              <a:t>зберігання</a:t>
            </a:r>
            <a:r>
              <a:rPr lang="ru-RU" sz="3600" dirty="0"/>
              <a:t>.</a:t>
            </a:r>
          </a:p>
        </p:txBody>
      </p:sp>
      <p:pic>
        <p:nvPicPr>
          <p:cNvPr id="2052" name="Picture 4" descr="https://lh6.googleusercontent.com/ghAyPHEmMyQ-SqHIkzN5LGEQDEJxZ6AkshuVeNHsMzSXFTbaNgjeGHZsv9XXmyOYaMLX43N1VjeEHEb4B8PM7j62_lto3GtBaOUcO5ElT-vsbqOIsrbiuEQrmkq-bPT7YZY0zeI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339056"/>
            <a:ext cx="3332905" cy="231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6.googleusercontent.com/Vued59wOMcwQkkKnWbVHLMb9ZMASNyGBOupzkat__uwh2S-WFBBRRkSWHcXjPPMaJq72EzAet5c5l0jAceCrIJymBJ7L7H3VT5uhndLtRykYtwBSOLuAEh_RzYJTYK_7_CQvA-8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937000"/>
            <a:ext cx="333290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4.googleusercontent.com/lWkLKJlNAemkECQDLe999DatiOWCUE76Vn1r8xovfSAX5id_DS9a96EY3TqsDx1cw-YuRUalqjpY8iDlnw6TjGoTyJkOmw-ryppF12olJRMTPaWB-keVFVTQiILODUbyfvXHNxL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99" y="2439591"/>
            <a:ext cx="2922589" cy="20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19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Мережев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технолог</a:t>
            </a:r>
            <a:r>
              <a:rPr lang="en-US" dirty="0"/>
              <a:t>ii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7" y="1356183"/>
            <a:ext cx="7100888" cy="41954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200" dirty="0"/>
              <a:t>На наш</a:t>
            </a:r>
            <a:r>
              <a:rPr lang="en-US" sz="2200" dirty="0" err="1"/>
              <a:t>i</a:t>
            </a:r>
            <a:r>
              <a:rPr lang="ru-RU" sz="2200" dirty="0"/>
              <a:t>й кафедр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ru-RU" sz="2200" dirty="0" err="1"/>
              <a:t>значну</a:t>
            </a:r>
            <a:r>
              <a:rPr lang="ru-RU" sz="2200" dirty="0"/>
              <a:t> </a:t>
            </a:r>
            <a:r>
              <a:rPr lang="ru-RU" sz="2200" dirty="0" err="1"/>
              <a:t>увагу</a:t>
            </a:r>
            <a:r>
              <a:rPr lang="ru-RU" sz="2200" dirty="0"/>
              <a:t> </a:t>
            </a:r>
            <a:r>
              <a:rPr lang="ru-RU" sz="2200" dirty="0" err="1"/>
              <a:t>прид</a:t>
            </a:r>
            <a:r>
              <a:rPr lang="en-US" sz="2200" dirty="0" err="1"/>
              <a:t>i</a:t>
            </a:r>
            <a:r>
              <a:rPr lang="ru-RU" sz="2200" dirty="0" err="1"/>
              <a:t>лено</a:t>
            </a:r>
            <a:r>
              <a:rPr lang="ru-RU" sz="2200" dirty="0"/>
              <a:t> комп</a:t>
            </a:r>
            <a:r>
              <a:rPr lang="en-US" sz="2200" dirty="0"/>
              <a:t>’</a:t>
            </a:r>
            <a:r>
              <a:rPr lang="ru-RU" sz="2200" dirty="0" err="1"/>
              <a:t>ютерним</a:t>
            </a:r>
            <a:r>
              <a:rPr lang="ru-RU" sz="2200" dirty="0"/>
              <a:t> мережам та технолог</a:t>
            </a:r>
            <a:r>
              <a:rPr lang="en-US" sz="2200" dirty="0" err="1"/>
              <a:t>i</a:t>
            </a:r>
            <a:r>
              <a:rPr lang="ru-RU" sz="2200" dirty="0"/>
              <a:t>ям, </a:t>
            </a:r>
            <a:r>
              <a:rPr lang="ru-RU" sz="2200" dirty="0" err="1"/>
              <a:t>опанувнавши</a:t>
            </a:r>
            <a:r>
              <a:rPr lang="ru-RU" sz="2200" dirty="0"/>
              <a:t> як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ru-RU" sz="2200" dirty="0" err="1"/>
              <a:t>можливо</a:t>
            </a:r>
            <a:r>
              <a:rPr lang="ru-RU" sz="2200" dirty="0"/>
              <a:t> з </a:t>
            </a:r>
            <a:r>
              <a:rPr lang="ru-RU" sz="2200" dirty="0" err="1"/>
              <a:t>легк</a:t>
            </a:r>
            <a:r>
              <a:rPr lang="en-US" sz="2200" dirty="0" err="1"/>
              <a:t>i</a:t>
            </a:r>
            <a:r>
              <a:rPr lang="ru-RU" sz="2200" dirty="0" err="1"/>
              <a:t>стю</a:t>
            </a:r>
            <a:r>
              <a:rPr lang="ru-RU" sz="2200" dirty="0"/>
              <a:t> </a:t>
            </a:r>
            <a:r>
              <a:rPr lang="ru-RU" sz="2200" dirty="0" err="1"/>
              <a:t>знайти</a:t>
            </a:r>
            <a:r>
              <a:rPr lang="ru-RU" sz="2200" dirty="0"/>
              <a:t> себе в </a:t>
            </a:r>
            <a:r>
              <a:rPr lang="ru-RU" sz="2200" dirty="0" err="1"/>
              <a:t>св</a:t>
            </a:r>
            <a:r>
              <a:rPr lang="en-US" sz="2200" dirty="0" err="1"/>
              <a:t>i</a:t>
            </a:r>
            <a:r>
              <a:rPr lang="ru-RU" sz="2200" dirty="0"/>
              <a:t>т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b="1" dirty="0"/>
              <a:t>IT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ru-RU" sz="2200" b="1" dirty="0" err="1"/>
              <a:t>Комп'ю́терна</a:t>
            </a:r>
            <a:r>
              <a:rPr lang="ru-RU" sz="2200" b="1" dirty="0"/>
              <a:t> </a:t>
            </a:r>
            <a:r>
              <a:rPr lang="ru-RU" sz="2200" b="1" dirty="0" err="1"/>
              <a:t>мере́жа</a:t>
            </a:r>
            <a:r>
              <a:rPr lang="ru-RU" sz="2200" dirty="0"/>
              <a:t> — система </a:t>
            </a:r>
            <a:r>
              <a:rPr lang="ru-RU" sz="2200" dirty="0" err="1"/>
              <a:t>зв'язку</a:t>
            </a:r>
            <a:r>
              <a:rPr lang="ru-RU" sz="2200" dirty="0"/>
              <a:t> </a:t>
            </a:r>
            <a:r>
              <a:rPr lang="ru-RU" sz="2200" dirty="0" err="1"/>
              <a:t>між</a:t>
            </a:r>
            <a:r>
              <a:rPr lang="ru-RU" sz="2200" dirty="0"/>
              <a:t> </a:t>
            </a:r>
            <a:r>
              <a:rPr lang="ru-RU" sz="2200" dirty="0" err="1"/>
              <a:t>двома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більше</a:t>
            </a:r>
            <a:r>
              <a:rPr lang="ru-RU" sz="2200" dirty="0"/>
              <a:t> комп'ютерами. У </a:t>
            </a:r>
            <a:r>
              <a:rPr lang="ru-RU" sz="2200" dirty="0" err="1"/>
              <a:t>ширшому</a:t>
            </a:r>
            <a:r>
              <a:rPr lang="ru-RU" sz="2200" dirty="0"/>
              <a:t> </a:t>
            </a:r>
            <a:r>
              <a:rPr lang="ru-RU" sz="2200" dirty="0" err="1"/>
              <a:t>розумінні</a:t>
            </a:r>
            <a:r>
              <a:rPr lang="ru-RU" sz="2200" dirty="0"/>
              <a:t> </a:t>
            </a:r>
            <a:r>
              <a:rPr lang="ru-RU" sz="2200" dirty="0" err="1"/>
              <a:t>комп'ютерна</a:t>
            </a:r>
            <a:r>
              <a:rPr lang="ru-RU" sz="2200" dirty="0"/>
              <a:t> мережа — </a:t>
            </a:r>
            <a:r>
              <a:rPr lang="ru-RU" sz="2200" dirty="0" err="1"/>
              <a:t>це</a:t>
            </a:r>
            <a:r>
              <a:rPr lang="ru-RU" sz="2200" dirty="0"/>
              <a:t> система </a:t>
            </a:r>
            <a:r>
              <a:rPr lang="ru-RU" sz="2200" dirty="0" err="1"/>
              <a:t>зв'язку</a:t>
            </a:r>
            <a:r>
              <a:rPr lang="ru-RU" sz="2200" dirty="0"/>
              <a:t> через </a:t>
            </a:r>
            <a:r>
              <a:rPr lang="ru-RU" sz="2200" dirty="0" err="1"/>
              <a:t>кабельне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безпроводове</a:t>
            </a:r>
            <a:r>
              <a:rPr lang="ru-RU" sz="2200" dirty="0"/>
              <a:t> </a:t>
            </a:r>
            <a:r>
              <a:rPr lang="ru-RU" sz="2200" dirty="0" err="1"/>
              <a:t>середовище</a:t>
            </a:r>
            <a:r>
              <a:rPr lang="ru-RU" sz="2200" dirty="0"/>
              <a:t>, </a:t>
            </a:r>
            <a:r>
              <a:rPr lang="ru-RU" sz="2200" dirty="0" err="1"/>
              <a:t>самі</a:t>
            </a:r>
            <a:r>
              <a:rPr lang="ru-RU" sz="2200" dirty="0"/>
              <a:t> комп'ютери </a:t>
            </a:r>
            <a:r>
              <a:rPr lang="ru-RU" sz="2200" dirty="0" err="1"/>
              <a:t>різного</a:t>
            </a:r>
            <a:r>
              <a:rPr lang="ru-RU" sz="2200" dirty="0"/>
              <a:t> </a:t>
            </a:r>
            <a:r>
              <a:rPr lang="ru-RU" sz="2200" dirty="0" err="1"/>
              <a:t>функціонального</a:t>
            </a:r>
            <a:r>
              <a:rPr lang="ru-RU" sz="2200" dirty="0"/>
              <a:t> </a:t>
            </a:r>
            <a:r>
              <a:rPr lang="ru-RU" sz="2200" dirty="0" err="1"/>
              <a:t>призначення</a:t>
            </a:r>
            <a:r>
              <a:rPr lang="ru-RU" sz="2200" dirty="0"/>
              <a:t> і </a:t>
            </a:r>
            <a:r>
              <a:rPr lang="ru-RU" sz="2200" dirty="0" err="1"/>
              <a:t>мережеве</a:t>
            </a:r>
            <a:r>
              <a:rPr lang="ru-RU" sz="2200" dirty="0"/>
              <a:t> обладнання. Для </a:t>
            </a:r>
            <a:r>
              <a:rPr lang="ru-RU" sz="2200" dirty="0" err="1"/>
              <a:t>передавання</a:t>
            </a:r>
            <a:r>
              <a:rPr lang="ru-RU" sz="2200" dirty="0"/>
              <a:t> інформації </a:t>
            </a:r>
            <a:r>
              <a:rPr lang="ru-RU" sz="2200" dirty="0" err="1"/>
              <a:t>можуть</a:t>
            </a:r>
            <a:r>
              <a:rPr lang="ru-RU" sz="2200" dirty="0"/>
              <a:t> бути </a:t>
            </a:r>
            <a:r>
              <a:rPr lang="ru-RU" sz="2200" dirty="0" err="1"/>
              <a:t>використані</a:t>
            </a:r>
            <a:r>
              <a:rPr lang="ru-RU" sz="2200" dirty="0"/>
              <a:t> </a:t>
            </a:r>
            <a:r>
              <a:rPr lang="ru-RU" sz="2200" dirty="0" err="1"/>
              <a:t>різні</a:t>
            </a:r>
            <a:r>
              <a:rPr lang="ru-RU" sz="2200" dirty="0"/>
              <a:t> </a:t>
            </a:r>
            <a:r>
              <a:rPr lang="ru-RU" sz="2200" dirty="0" err="1"/>
              <a:t>фізичні</a:t>
            </a:r>
            <a:r>
              <a:rPr lang="ru-RU" sz="2200" dirty="0"/>
              <a:t> </a:t>
            </a:r>
            <a:r>
              <a:rPr lang="ru-RU" sz="2200" dirty="0" err="1"/>
              <a:t>явища</a:t>
            </a:r>
            <a:r>
              <a:rPr lang="ru-RU" sz="2200" dirty="0"/>
              <a:t>, як правило — </a:t>
            </a:r>
            <a:r>
              <a:rPr lang="ru-RU" sz="2200" dirty="0" err="1"/>
              <a:t>різні</a:t>
            </a:r>
            <a:r>
              <a:rPr lang="ru-RU" sz="2200" dirty="0"/>
              <a:t> </a:t>
            </a:r>
            <a:r>
              <a:rPr lang="ru-RU" sz="2200" dirty="0" err="1"/>
              <a:t>види</a:t>
            </a:r>
            <a:r>
              <a:rPr lang="ru-RU" sz="2200" dirty="0"/>
              <a:t> </a:t>
            </a:r>
            <a:r>
              <a:rPr lang="ru-RU" sz="2200" dirty="0" err="1"/>
              <a:t>електричних</a:t>
            </a:r>
            <a:r>
              <a:rPr lang="ru-RU" sz="2200" dirty="0"/>
              <a:t> сигналів </a:t>
            </a:r>
            <a:r>
              <a:rPr lang="ru-RU" sz="2200" dirty="0" err="1"/>
              <a:t>чи</a:t>
            </a:r>
            <a:r>
              <a:rPr lang="ru-RU" sz="2200" dirty="0"/>
              <a:t> електромагнітного </a:t>
            </a:r>
            <a:r>
              <a:rPr lang="ru-RU" sz="2200" dirty="0" err="1"/>
              <a:t>випромінювання</a:t>
            </a:r>
            <a:r>
              <a:rPr lang="ru-RU" sz="2200" dirty="0"/>
              <a:t>. </a:t>
            </a:r>
            <a:r>
              <a:rPr lang="ru-RU" sz="2200" dirty="0" err="1"/>
              <a:t>Середовищами</a:t>
            </a:r>
            <a:r>
              <a:rPr lang="ru-RU" sz="2200" dirty="0"/>
              <a:t> </a:t>
            </a:r>
            <a:r>
              <a:rPr lang="ru-RU" sz="2200" dirty="0" err="1"/>
              <a:t>передавання</a:t>
            </a:r>
            <a:r>
              <a:rPr lang="ru-RU" sz="2200" dirty="0"/>
              <a:t> у </a:t>
            </a:r>
            <a:r>
              <a:rPr lang="ru-RU" sz="2200" dirty="0" err="1"/>
              <a:t>комп'ютерних</a:t>
            </a:r>
            <a:r>
              <a:rPr lang="ru-RU" sz="2200" dirty="0"/>
              <a:t> мережах </a:t>
            </a:r>
            <a:r>
              <a:rPr lang="ru-RU" sz="2200" dirty="0" err="1"/>
              <a:t>можуть</a:t>
            </a:r>
            <a:r>
              <a:rPr lang="ru-RU" sz="2200" dirty="0"/>
              <a:t> бути телефонні кабелі, та </a:t>
            </a:r>
            <a:r>
              <a:rPr lang="ru-RU" sz="2200" dirty="0" err="1"/>
              <a:t>спеціальні</a:t>
            </a:r>
            <a:r>
              <a:rPr lang="ru-RU" sz="2200" dirty="0"/>
              <a:t> мережеві кабелі: </a:t>
            </a:r>
            <a:r>
              <a:rPr lang="ru-RU" sz="2200" dirty="0" err="1"/>
              <a:t>коаксіальні</a:t>
            </a:r>
            <a:r>
              <a:rPr lang="ru-RU" sz="2200" dirty="0"/>
              <a:t> кабелі, </a:t>
            </a:r>
            <a:r>
              <a:rPr lang="ru-RU" sz="2200" dirty="0" err="1"/>
              <a:t>виті</a:t>
            </a:r>
            <a:r>
              <a:rPr lang="ru-RU" sz="2200" dirty="0"/>
              <a:t> пари, волоконно-</a:t>
            </a:r>
            <a:r>
              <a:rPr lang="ru-RU" sz="2200" dirty="0" err="1"/>
              <a:t>оптичні</a:t>
            </a:r>
            <a:r>
              <a:rPr lang="ru-RU" sz="2200" dirty="0"/>
              <a:t> кабелі, </a:t>
            </a:r>
            <a:r>
              <a:rPr lang="ru-RU" sz="2200" dirty="0" err="1"/>
              <a:t>радіохвилі</a:t>
            </a:r>
            <a:r>
              <a:rPr lang="ru-RU" sz="2200" dirty="0"/>
              <a:t>, </a:t>
            </a:r>
            <a:r>
              <a:rPr lang="ru-RU" sz="2200" dirty="0" err="1"/>
              <a:t>світлові</a:t>
            </a:r>
            <a:r>
              <a:rPr lang="ru-RU" sz="2200" dirty="0"/>
              <a:t> </a:t>
            </a:r>
            <a:r>
              <a:rPr lang="ru-RU" sz="2200" dirty="0" err="1"/>
              <a:t>сигнали</a:t>
            </a:r>
            <a:r>
              <a:rPr lang="ru-RU" sz="2200" dirty="0"/>
              <a:t>.</a:t>
            </a:r>
          </a:p>
          <a:p>
            <a:endParaRPr lang="uk-UA" dirty="0"/>
          </a:p>
        </p:txBody>
      </p:sp>
      <p:pic>
        <p:nvPicPr>
          <p:cNvPr id="5122" name="Picture 2" descr="http://www.compbegin.ru/data/image/shema_loc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1356183"/>
            <a:ext cx="4599359" cy="423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866" y="1152071"/>
            <a:ext cx="62832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sz="2000" b="1" dirty="0" err="1"/>
              <a:t>Сигналізація</a:t>
            </a:r>
            <a:r>
              <a:rPr lang="ru-RU" sz="2000" dirty="0"/>
              <a:t> (</a:t>
            </a:r>
            <a:r>
              <a:rPr lang="ru-RU" sz="2000" dirty="0" err="1"/>
              <a:t>електронна</a:t>
            </a:r>
            <a:r>
              <a:rPr lang="ru-RU" sz="2000" dirty="0"/>
              <a:t> </a:t>
            </a:r>
            <a:r>
              <a:rPr lang="ru-RU" sz="2000" dirty="0" err="1"/>
              <a:t>пошта</a:t>
            </a:r>
            <a:r>
              <a:rPr lang="ru-RU" sz="2000" dirty="0"/>
              <a:t>, </a:t>
            </a:r>
            <a:r>
              <a:rPr lang="ru-RU" sz="2000" dirty="0" err="1"/>
              <a:t>сервіси</a:t>
            </a:r>
            <a:r>
              <a:rPr lang="ru-RU" sz="2000" dirty="0"/>
              <a:t> коротких </a:t>
            </a:r>
            <a:r>
              <a:rPr lang="ru-RU" sz="2000" dirty="0" err="1"/>
              <a:t>повідомлень</a:t>
            </a:r>
            <a:r>
              <a:rPr lang="ru-RU" sz="2000" dirty="0"/>
              <a:t> (</a:t>
            </a:r>
            <a:r>
              <a:rPr lang="en-US" sz="2000" dirty="0"/>
              <a:t>ICQ)),</a:t>
            </a:r>
            <a:endParaRPr lang="uk-UA" sz="2000" dirty="0"/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sz="2000" b="1" dirty="0" err="1"/>
              <a:t>Сумісне</a:t>
            </a:r>
            <a:r>
              <a:rPr lang="ru-RU" sz="2000" b="1" dirty="0"/>
              <a:t> </a:t>
            </a:r>
            <a:r>
              <a:rPr lang="ru-RU" sz="2000" b="1" dirty="0" err="1"/>
              <a:t>використання</a:t>
            </a:r>
            <a:r>
              <a:rPr lang="ru-RU" sz="2000" b="1" dirty="0"/>
              <a:t> </a:t>
            </a:r>
            <a:r>
              <a:rPr lang="ru-RU" sz="2000" b="1" dirty="0" err="1"/>
              <a:t>технічних</a:t>
            </a:r>
            <a:r>
              <a:rPr lang="ru-RU" sz="2000" b="1" dirty="0"/>
              <a:t> </a:t>
            </a:r>
            <a:r>
              <a:rPr lang="ru-RU" sz="2000" b="1" dirty="0" err="1"/>
              <a:t>ресурсів</a:t>
            </a:r>
            <a:r>
              <a:rPr lang="ru-RU" sz="2000" dirty="0"/>
              <a:t> (</a:t>
            </a:r>
            <a:r>
              <a:rPr lang="ru-RU" sz="2000" dirty="0" err="1"/>
              <a:t>мережні</a:t>
            </a:r>
            <a:r>
              <a:rPr lang="ru-RU" sz="2000" dirty="0"/>
              <a:t> </a:t>
            </a:r>
            <a:r>
              <a:rPr lang="ru-RU" sz="2000" dirty="0" err="1"/>
              <a:t>принтери</a:t>
            </a:r>
            <a:r>
              <a:rPr lang="ru-RU" sz="2000" dirty="0"/>
              <a:t>, </a:t>
            </a:r>
            <a:r>
              <a:rPr lang="ru-RU" sz="2000" dirty="0" err="1"/>
              <a:t>сховища</a:t>
            </a:r>
            <a:r>
              <a:rPr lang="ru-RU" sz="2000" dirty="0"/>
              <a:t> даних, </a:t>
            </a:r>
            <a:r>
              <a:rPr lang="ru-RU" sz="2000" dirty="0" err="1"/>
              <a:t>сервери</a:t>
            </a:r>
            <a:r>
              <a:rPr lang="ru-RU" sz="2000" dirty="0"/>
              <a:t> </a:t>
            </a:r>
            <a:r>
              <a:rPr lang="ru-RU" sz="2000" dirty="0" err="1"/>
              <a:t>застосунків</a:t>
            </a:r>
            <a:r>
              <a:rPr lang="ru-RU" sz="2000" dirty="0"/>
              <a:t>).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sz="2000" b="1" dirty="0" err="1"/>
              <a:t>Розподілення</a:t>
            </a:r>
            <a:r>
              <a:rPr lang="ru-RU" sz="2000" b="1" dirty="0"/>
              <a:t> </a:t>
            </a:r>
            <a:r>
              <a:rPr lang="ru-RU" sz="2000" b="1" dirty="0" err="1"/>
              <a:t>навантаження</a:t>
            </a:r>
            <a:r>
              <a:rPr lang="ru-RU" sz="2000" dirty="0"/>
              <a:t> (</a:t>
            </a:r>
            <a:r>
              <a:rPr lang="ru-RU" sz="2000" dirty="0" err="1"/>
              <a:t>кластеризація</a:t>
            </a:r>
            <a:r>
              <a:rPr lang="ru-RU" sz="2000" dirty="0"/>
              <a:t>, </a:t>
            </a:r>
            <a:r>
              <a:rPr lang="ru-RU" sz="2000" dirty="0" err="1"/>
              <a:t>розпаралелювання</a:t>
            </a:r>
            <a:r>
              <a:rPr lang="ru-RU" sz="2000" dirty="0"/>
              <a:t>).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sz="2000" b="1" dirty="0" err="1"/>
              <a:t>Віддалене</a:t>
            </a:r>
            <a:r>
              <a:rPr lang="ru-RU" sz="2000" b="1" dirty="0"/>
              <a:t> </a:t>
            </a:r>
            <a:r>
              <a:rPr lang="ru-RU" sz="2000" b="1" dirty="0" err="1"/>
              <a:t>керування</a:t>
            </a:r>
            <a:r>
              <a:rPr lang="ru-RU" sz="2000" dirty="0"/>
              <a:t> (</a:t>
            </a:r>
            <a:r>
              <a:rPr lang="ru-RU" sz="2000" dirty="0" err="1"/>
              <a:t>моніторинг</a:t>
            </a:r>
            <a:r>
              <a:rPr lang="ru-RU" sz="2000" dirty="0"/>
              <a:t>, </a:t>
            </a:r>
            <a:r>
              <a:rPr lang="ru-RU" sz="2000" dirty="0" err="1"/>
              <a:t>віддалене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процесів</a:t>
            </a:r>
            <a:r>
              <a:rPr lang="ru-RU" sz="2000" dirty="0"/>
              <a:t>)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sz="2000" b="1" dirty="0" err="1"/>
              <a:t>Забезпечення</a:t>
            </a:r>
            <a:r>
              <a:rPr lang="ru-RU" sz="2000" b="1" dirty="0"/>
              <a:t> </a:t>
            </a:r>
            <a:r>
              <a:rPr lang="ru-RU" sz="2000" b="1" dirty="0" err="1"/>
              <a:t>надійності</a:t>
            </a:r>
            <a:r>
              <a:rPr lang="ru-RU" sz="2000" dirty="0"/>
              <a:t> (</a:t>
            </a:r>
            <a:r>
              <a:rPr lang="ru-RU" sz="2000" dirty="0" err="1"/>
              <a:t>кластеризація</a:t>
            </a:r>
            <a:r>
              <a:rPr lang="ru-RU" sz="2000" dirty="0"/>
              <a:t>, </a:t>
            </a:r>
            <a:r>
              <a:rPr lang="ru-RU" sz="2000" dirty="0" err="1"/>
              <a:t>резервування</a:t>
            </a:r>
            <a:r>
              <a:rPr lang="ru-RU" sz="2000" dirty="0"/>
              <a:t> (</a:t>
            </a:r>
            <a:r>
              <a:rPr lang="ru-RU" sz="2000" dirty="0" err="1"/>
              <a:t>пристроїв</a:t>
            </a:r>
            <a:r>
              <a:rPr lang="ru-RU" sz="2000" dirty="0"/>
              <a:t> та </a:t>
            </a:r>
            <a:r>
              <a:rPr lang="ru-RU" sz="2000" dirty="0" err="1"/>
              <a:t>каналів</a:t>
            </a:r>
            <a:r>
              <a:rPr lang="ru-RU" sz="2000" dirty="0"/>
              <a:t>))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ru-RU" sz="2000" b="1" dirty="0"/>
              <a:t>Доступ до інформації</a:t>
            </a:r>
            <a:r>
              <a:rPr lang="ru-RU" sz="2000" dirty="0"/>
              <a:t> — доступ до </a:t>
            </a:r>
            <a:r>
              <a:rPr lang="ru-RU" sz="2000" dirty="0" err="1"/>
              <a:t>місць</a:t>
            </a:r>
            <a:r>
              <a:rPr lang="ru-RU" sz="2000" dirty="0"/>
              <a:t> </a:t>
            </a:r>
            <a:r>
              <a:rPr lang="ru-RU" sz="2000" dirty="0" err="1"/>
              <a:t>концентрування</a:t>
            </a:r>
            <a:r>
              <a:rPr lang="ru-RU" sz="2000" dirty="0"/>
              <a:t> інформації (</a:t>
            </a:r>
            <a:r>
              <a:rPr lang="en-US" sz="2000" dirty="0"/>
              <a:t>HTTP-, FTP-</a:t>
            </a:r>
            <a:r>
              <a:rPr lang="ru-RU" sz="2000" dirty="0" err="1"/>
              <a:t>сервери</a:t>
            </a:r>
            <a:r>
              <a:rPr lang="ru-RU" sz="2000" dirty="0"/>
              <a:t>, </a:t>
            </a:r>
            <a:r>
              <a:rPr lang="ru-RU" sz="2000" dirty="0" err="1"/>
              <a:t>сервери</a:t>
            </a:r>
            <a:r>
              <a:rPr lang="ru-RU" sz="2000" dirty="0"/>
              <a:t> баз даних).</a:t>
            </a: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60" y="2013441"/>
            <a:ext cx="5093802" cy="2913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277140"/>
            <a:ext cx="93091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ютерних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</a:t>
            </a:r>
            <a:r>
              <a:rPr lang="ru-RU" dirty="0"/>
              <a:t>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394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858</TotalTime>
  <Words>999</Words>
  <Application>Microsoft Office PowerPoint</Application>
  <PresentationFormat>Широкий екран</PresentationFormat>
  <Paragraphs>44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    Кафедра Акустичних та Мультимедійних Електронних систем</vt:lpstr>
      <vt:lpstr>Чи бачили ви символ СЄ?</vt:lpstr>
      <vt:lpstr>Презентація PowerPoint</vt:lpstr>
      <vt:lpstr>Актуальність проблеми електромагнітної сумісності.</vt:lpstr>
      <vt:lpstr>Електроживлення</vt:lpstr>
      <vt:lpstr>Мікропроцесорна техніка</vt:lpstr>
      <vt:lpstr>                     Цифрова схемотехніка</vt:lpstr>
      <vt:lpstr>Мережевi технологii</vt:lpstr>
      <vt:lpstr>Презентація PowerPoint</vt:lpstr>
      <vt:lpstr>Презентація PowerPoint</vt:lpstr>
      <vt:lpstr>Презентація PowerPoint</vt:lpstr>
      <vt:lpstr>Бази данних</vt:lpstr>
      <vt:lpstr>Презентація PowerPoint</vt:lpstr>
      <vt:lpstr> ТУТ ПРАЦЮЮТЬ НАШІ СТУДЕНТИ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електроніки Кафедра звукотехніки та реєстрації інформації</dc:title>
  <dc:creator>Стас Драговоз</dc:creator>
  <cp:lastModifiedBy>Oleksii Bogdanov</cp:lastModifiedBy>
  <cp:revision>47</cp:revision>
  <dcterms:created xsi:type="dcterms:W3CDTF">2017-12-28T21:41:43Z</dcterms:created>
  <dcterms:modified xsi:type="dcterms:W3CDTF">2020-06-03T19:37:14Z</dcterms:modified>
</cp:coreProperties>
</file>